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Franklin Gothic"/>
      <p:bold r:id="rId25"/>
    </p:embeddedFont>
    <p:embeddedFont>
      <p:font typeface="Bebas Neue"/>
      <p:regular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/b6prcokn7gBPxWTeCU7VaS0V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DF75CE-6BF4-49BE-AB24-B62E723C3D7E}">
  <a:tblStyle styleId="{E8DF75CE-6BF4-49BE-AB24-B62E723C3D7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4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FranklinGothic-bold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22"/>
          <p:cNvSpPr txBox="1"/>
          <p:nvPr>
            <p:ph idx="1" type="subTitle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/>
          <p:nvPr/>
        </p:nvSpPr>
        <p:spPr>
          <a:xfrm flipH="1" rot="10800000">
            <a:off x="1" y="3086"/>
            <a:ext cx="646784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33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2" y="10"/>
            <a:ext cx="6281423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33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4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9" name="Google Shape;69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5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35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6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3" name="Google Shape;83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p36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8" name="Google Shape;8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7"/>
          <p:cNvSpPr txBox="1"/>
          <p:nvPr>
            <p:ph idx="2" type="body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90" name="Google Shape;90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37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38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Título y objetos 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40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1"/>
          <p:cNvSpPr txBox="1"/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2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4"/>
          <p:cNvSpPr txBox="1"/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3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2" name="Google Shape;12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eño personalizado">
  <p:cSld name="8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 txBox="1"/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6"/>
          <p:cNvSpPr txBox="1"/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 txBox="1"/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26"/>
          <p:cNvSpPr/>
          <p:nvPr/>
        </p:nvSpPr>
        <p:spPr>
          <a:xfrm>
            <a:off x="-3851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/>
          <p:nvPr/>
        </p:nvSpPr>
        <p:spPr>
          <a:xfrm>
            <a:off x="10272195" y="6186691"/>
            <a:ext cx="955797" cy="309977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6"/>
          <p:cNvSpPr/>
          <p:nvPr/>
        </p:nvSpPr>
        <p:spPr>
          <a:xfrm>
            <a:off x="11294124" y="6212763"/>
            <a:ext cx="229515" cy="284948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28" name="Google Shape;28;p26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" name="Google Shape;29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9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41023" y="6186691"/>
            <a:ext cx="955797" cy="309977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/>
          <p:nvPr/>
        </p:nvSpPr>
        <p:spPr>
          <a:xfrm>
            <a:off x="1462952" y="6212763"/>
            <a:ext cx="229515" cy="284948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9" name="Google Shape;39;p27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" name="Google Shape;40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27"/>
          <p:cNvSpPr/>
          <p:nvPr/>
        </p:nvSpPr>
        <p:spPr>
          <a:xfrm>
            <a:off x="10819315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b="1" sz="2183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48" name="Google Shape;48;p31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49" name="Google Shape;49;p31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" name="Google Shape;50;p31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13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3" name="Google Shape;53;p32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54" name="Google Shape;54;p32"/>
            <p:cNvPicPr preferRelativeResize="0"/>
            <p:nvPr/>
          </p:nvPicPr>
          <p:blipFill rotWithShape="1">
            <a:blip r:embed="rId2">
              <a:alphaModFix/>
            </a:blip>
            <a:srcRect b="0" l="0" r="16349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5" name="Google Shape;55;p32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56" name="Google Shape;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2" type="sldNum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21"/>
          <p:cNvSpPr txBox="1"/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/>
              <a:t>Ingeniería de </a:t>
            </a:r>
            <a:br>
              <a:rPr lang="es-ES" sz="3600"/>
            </a:br>
            <a:r>
              <a:rPr lang="es-ES" sz="3600"/>
              <a:t>Software</a:t>
            </a:r>
            <a:br>
              <a:rPr lang="es-ES" sz="3600"/>
            </a:br>
            <a:r>
              <a:rPr lang="es-ES" sz="3600"/>
              <a:t>Evaluación N°1</a:t>
            </a:r>
            <a:endParaRPr/>
          </a:p>
        </p:txBody>
      </p:sp>
      <p:sp>
        <p:nvSpPr>
          <p:cNvPr id="138" name="Google Shape;138;p1"/>
          <p:cNvSpPr/>
          <p:nvPr>
            <p:ph idx="1" type="subTitle"/>
          </p:nvPr>
        </p:nvSpPr>
        <p:spPr>
          <a:xfrm>
            <a:off x="1315862" y="5753502"/>
            <a:ext cx="5283748" cy="69352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RQY1102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 title="Gráfico Diagrama de Gantt Profesional Multicol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625" y="564250"/>
            <a:ext cx="7842575" cy="588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>
            <p:ph idx="4294967295" type="title"/>
          </p:nvPr>
        </p:nvSpPr>
        <p:spPr>
          <a:xfrm>
            <a:off x="4810199" y="37277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3200">
                <a:solidFill>
                  <a:schemeClr val="dk1"/>
                </a:solidFill>
              </a:rPr>
              <a:t>CARTA GANTT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Propuesta de Solución del Software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/>
        </p:nvSpPr>
        <p:spPr>
          <a:xfrm>
            <a:off x="493450" y="1300320"/>
            <a:ext cx="10500360" cy="3542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propuesto busca optimizar los procesos administrativos y mejorar la seguridad de la información.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Automatización de procesos clave: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 y autenticación de usuarios</a:t>
            </a:r>
            <a:r>
              <a:rPr lang="es-ES" sz="2000"/>
              <a:t>.</a:t>
            </a:r>
            <a:endParaRPr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ES" sz="2000"/>
              <a:t>R</a:t>
            </a: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eportes en PDF.</a:t>
            </a:r>
            <a:endParaRPr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de administración.</a:t>
            </a:r>
            <a:endParaRPr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 de actividad.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Beneficios para el cliente: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Ahorro de tiempo.</a:t>
            </a:r>
            <a:endParaRPr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 seguridad.</a:t>
            </a:r>
            <a:endParaRPr/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en la toma de decisiones.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4830519" y="33213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Propuesta de Solución del Software</a:t>
            </a:r>
            <a:endParaRPr b="0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09" y="2740584"/>
            <a:ext cx="5799299" cy="32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Requisitos Funcionales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idx="4294967295" type="title"/>
          </p:nvPr>
        </p:nvSpPr>
        <p:spPr>
          <a:xfrm>
            <a:off x="241155" y="50353"/>
            <a:ext cx="5718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Requisitos Funcionales</a:t>
            </a:r>
            <a:endParaRPr/>
          </a:p>
        </p:txBody>
      </p:sp>
      <p:graphicFrame>
        <p:nvGraphicFramePr>
          <p:cNvPr id="215" name="Google Shape;215;p7"/>
          <p:cNvGraphicFramePr/>
          <p:nvPr/>
        </p:nvGraphicFramePr>
        <p:xfrm>
          <a:off x="2225040" y="1168400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85D9FF"/>
                    </a:gs>
                    <a:gs pos="35000">
                      <a:srgbClr val="ABE1FF"/>
                    </a:gs>
                    <a:gs pos="100000">
                      <a:srgbClr val="DCF5FF"/>
                    </a:gs>
                  </a:gsLst>
                  <a:lin ang="16200000" scaled="0"/>
                </a:gradFill>
                <a:tableStyleId>{E8DF75CE-6BF4-49BE-AB24-B62E723C3D7E}</a:tableStyleId>
              </a:tblPr>
              <a:tblGrid>
                <a:gridCol w="749300"/>
                <a:gridCol w="6987700"/>
              </a:tblGrid>
              <a:tr h="25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5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RF:1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cap="none" strike="noStrike">
                          <a:solidFill>
                            <a:srgbClr val="000000"/>
                          </a:solidFill>
                        </a:rPr>
                        <a:t>Automatizar la generación de autorizaciones notariales para menores de edad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5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Validar documentos de vehículos motorizados según acuerdos Chile-Argentina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5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Chatbot de asistencia con IA</a:t>
                      </a:r>
                      <a:endParaRPr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2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re-registro en línea</a:t>
                      </a:r>
                      <a:r>
                        <a:rPr lang="es-ES">
                          <a:solidFill>
                            <a:srgbClr val="000000"/>
                          </a:solidFill>
                        </a:rPr>
                        <a:t>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Automatizar revisiones del SAG y PDI con checklist digital.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2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Generar informes estadísticos en PDF/Excel a solicitud del usuario 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2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Garantizar autenticación segura con cuentas habilitadas.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2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Proporcionar interfaz intuitiva con manual de ayuda en línea.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2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Digitalizar declaraciones juradas para productos agrícolas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2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1727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RF:10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permisos temporales para mascotas.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Requisitos No Funcionales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idx="4294967295" type="title"/>
          </p:nvPr>
        </p:nvSpPr>
        <p:spPr>
          <a:xfrm>
            <a:off x="4754880" y="441053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Requisitos No Funcionales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862650" y="1150480"/>
            <a:ext cx="10466700" cy="4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aphicFrame>
        <p:nvGraphicFramePr>
          <p:cNvPr id="227" name="Google Shape;227;p11"/>
          <p:cNvGraphicFramePr/>
          <p:nvPr/>
        </p:nvGraphicFramePr>
        <p:xfrm>
          <a:off x="2490875" y="1229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{E8DF75CE-6BF4-49BE-AB24-B62E723C3D7E}</a:tableStyleId>
              </a:tblPr>
              <a:tblGrid>
                <a:gridCol w="1019400"/>
                <a:gridCol w="5921150"/>
              </a:tblGrid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Confidencialidad de datos (cumplimiento Ley 19.628).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Tiempo de respuesta &lt; 2 segundos por consulta.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Disponibilidad 99.9% 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Compatibilidad con navegadores.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Paleta de colores corporativos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Escalabilidad para 10,000 usuarios concurrentes.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Backup diario de datos.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Registros de auditoría detallados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Documentación del sistema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RNF:10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cap="none" strike="noStrike"/>
                        <a:t>Cumplimiento de normativas internacionales de comercio.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Aseguramiento de la Calidad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idx="4294967295" type="title"/>
          </p:nvPr>
        </p:nvSpPr>
        <p:spPr>
          <a:xfrm>
            <a:off x="4785360" y="237853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Aseguramiento de la Calidad</a:t>
            </a:r>
            <a:endParaRPr sz="3200"/>
          </a:p>
        </p:txBody>
      </p:sp>
      <p:sp>
        <p:nvSpPr>
          <p:cNvPr id="238" name="Google Shape;238;p13"/>
          <p:cNvSpPr txBox="1"/>
          <p:nvPr/>
        </p:nvSpPr>
        <p:spPr>
          <a:xfrm>
            <a:off x="418330" y="1222800"/>
            <a:ext cx="11614780" cy="3111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garantizar un software de calidad, se han implementado las siguientes acciones: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Pruebas exhaustivas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Cumplimiento de normativas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Optimización del código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continua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 estabilidad y seguridad del sistema.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Reducción de errores y fallos.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Experiencia de usuario mejorada.</a:t>
            </a:r>
            <a:endParaRPr/>
          </a:p>
        </p:txBody>
      </p:sp>
      <p:pic>
        <p:nvPicPr>
          <p:cNvPr id="239" name="Google Shape;2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25" y="2242582"/>
            <a:ext cx="3695900" cy="36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Muchas gracias</a:t>
            </a:r>
            <a:br>
              <a:rPr lang="es-ES" sz="4000">
                <a:solidFill>
                  <a:schemeClr val="lt1"/>
                </a:solidFill>
              </a:rPr>
            </a:br>
            <a:br>
              <a:rPr lang="es-ES" sz="4000"/>
            </a:br>
            <a:br>
              <a:rPr lang="es-ES" sz="4000"/>
            </a:b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idx="4294967295" type="sldNum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4" name="Google Shape;144;p3"/>
          <p:cNvSpPr txBox="1"/>
          <p:nvPr>
            <p:ph idx="4294967295" type="body"/>
          </p:nvPr>
        </p:nvSpPr>
        <p:spPr>
          <a:xfrm>
            <a:off x="340725" y="3240050"/>
            <a:ext cx="6096000" cy="29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Sección: 010D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Docente: Mauricio Figueroa Colarte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Grupo Nº: 7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Integrantes: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Constanza Jerez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José Núñez Hernández</a:t>
            </a:r>
            <a:br>
              <a:rPr lang="es-ES" sz="1800"/>
            </a:br>
            <a:r>
              <a:rPr lang="es-ES" sz="1800">
                <a:solidFill>
                  <a:schemeClr val="dk1"/>
                </a:solidFill>
              </a:rPr>
              <a:t>Benjamín Pérez Hinojosa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Dedxon Tapia Aguilera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chemeClr val="dk1"/>
                </a:solidFill>
              </a:rPr>
              <a:t>Esther Orellana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Introducción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Entorno de negocio</a:t>
            </a:r>
            <a:endParaRPr/>
          </a:p>
        </p:txBody>
      </p:sp>
      <p:sp>
        <p:nvSpPr>
          <p:cNvPr id="155" name="Google Shape;155;p48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8"/>
          <p:cNvSpPr txBox="1"/>
          <p:nvPr/>
        </p:nvSpPr>
        <p:spPr>
          <a:xfrm>
            <a:off x="1344300" y="1094675"/>
            <a:ext cx="95034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los pasos fronterizos terrestres de Chile, como el Paso Cardenal Samoré y Los Libertadores, se enfrentan a una problemática crítica: una larga espera, especialmente en temporadas altas. Esta congestión se debe a múltiples </a:t>
            </a:r>
            <a:r>
              <a:rPr lang="es-ES"/>
              <a:t>factores</a:t>
            </a:r>
            <a:r>
              <a:rPr lang="es-ES"/>
              <a:t>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Procesos manuales desactualizados, falta de coordinación binacional</a:t>
            </a:r>
            <a:r>
              <a:rPr lang="es-ES"/>
              <a:t>, i</a:t>
            </a:r>
            <a:r>
              <a:rPr lang="es-ES"/>
              <a:t>nfraestructura insuficiente, desinformación de usuarios.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Estos desafíos no </a:t>
            </a:r>
            <a:r>
              <a:rPr lang="es-ES"/>
              <a:t>sólo</a:t>
            </a:r>
            <a:r>
              <a:rPr lang="es-ES"/>
              <a:t> desincentivan el turismo y el comercio, sino que también impactan en la eficiencia fiscal y la seguridad nacional.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300" y="3306475"/>
            <a:ext cx="5614310" cy="3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0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Ciclo de Vida del Software Aplicado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1470399" y="1251600"/>
            <a:ext cx="9381300" cy="4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cumplir con los requerimientos del cliente, aplicamos el ciclo de vida del software, que incluye las siguientes fases: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Pruebas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Mantenimiento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6100519" y="29149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Ciclo de Vida del Software Aplicado</a:t>
            </a:r>
            <a:endParaRPr b="0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575" y="2604200"/>
            <a:ext cx="4297050" cy="3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>
                <a:solidFill>
                  <a:schemeClr val="lt1"/>
                </a:solidFill>
              </a:rPr>
              <a:t>Estrategia de Gestión del Proyecto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Estrategia de Gestión del Proyecto</a:t>
            </a:r>
            <a:endParaRPr sz="3200"/>
          </a:p>
        </p:txBody>
      </p:sp>
      <p:sp>
        <p:nvSpPr>
          <p:cNvPr id="180" name="Google Shape;180;p10"/>
          <p:cNvSpPr txBox="1"/>
          <p:nvPr/>
        </p:nvSpPr>
        <p:spPr>
          <a:xfrm>
            <a:off x="1405350" y="1718092"/>
            <a:ext cx="10159024" cy="3417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marR="17970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la gestión del proyecto se utilizó la metodología Scrum, </a:t>
            </a:r>
            <a:r>
              <a:rPr lang="es-ES" sz="2400"/>
              <a:t>el</a:t>
            </a: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cual permite un desarrollo ágil y flexible. </a:t>
            </a:r>
            <a:endParaRPr sz="2400"/>
          </a:p>
          <a:p>
            <a:pPr indent="0" lvl="0" marL="69850" marR="179705" rtl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Costos</a:t>
            </a:r>
            <a:endParaRPr/>
          </a:p>
          <a:p>
            <a:pPr indent="-133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949" y="3105235"/>
            <a:ext cx="4851525" cy="3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>
                <a:solidFill>
                  <a:schemeClr val="lt1"/>
                </a:solidFill>
              </a:rPr>
              <a:t>Carta Gantt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Francisca Navarro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